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0" r:id="rId4"/>
    <p:sldMasterId id="2147483700" r:id="rId5"/>
    <p:sldMasterId id="2147483696" r:id="rId6"/>
    <p:sldMasterId id="2147483677" r:id="rId7"/>
    <p:sldMasterId id="2147483689" r:id="rId8"/>
  </p:sldMasterIdLst>
  <p:notesMasterIdLst>
    <p:notesMasterId r:id="rId18"/>
  </p:notesMasterIdLst>
  <p:handoutMasterIdLst>
    <p:handoutMasterId r:id="rId19"/>
  </p:handoutMasterIdLst>
  <p:sldIdLst>
    <p:sldId id="3372" r:id="rId9"/>
    <p:sldId id="3385" r:id="rId10"/>
    <p:sldId id="3394" r:id="rId11"/>
    <p:sldId id="3386" r:id="rId12"/>
    <p:sldId id="3391" r:id="rId13"/>
    <p:sldId id="3388" r:id="rId14"/>
    <p:sldId id="3389" r:id="rId15"/>
    <p:sldId id="3393" r:id="rId16"/>
    <p:sldId id="3379" r:id="rId17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4271F9C-5678-698C-BD6B-8425168F3C69}" name="Tomas Perez Cuevas (DGA)" initials="T(" userId="S::tomas.perez@moptt.gov.cl::cd365f5d-4206-494c-b65b-d4a8e9439b48" providerId="AD"/>
  <p188:author id="{D92224C7-4FA0-E233-6825-AFB9A6003B3E}" name="Hernaldo Leyton Bustos (DGA)" initials="H(" userId="S::hernaldo.leyton@moptt.gov.cl::c0576529-3762-49f0-b51a-d99eed53280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ntiago Abogabir Correa" initials="SAC" lastIdx="3" clrIdx="0">
    <p:extLst>
      <p:ext uri="{19B8F6BF-5375-455C-9EA6-DF929625EA0E}">
        <p15:presenceInfo xmlns:p15="http://schemas.microsoft.com/office/powerpoint/2012/main" userId="S-1-5-21-2089497884-3310090739-168354288-97031" providerId="AD"/>
      </p:ext>
    </p:extLst>
  </p:cmAuthor>
  <p:cmAuthor id="2" name="Daniel Portales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64AD"/>
    <a:srgbClr val="D9E7FF"/>
    <a:srgbClr val="006C53"/>
    <a:srgbClr val="005189"/>
    <a:srgbClr val="EAF3FF"/>
    <a:srgbClr val="E4F2FF"/>
    <a:srgbClr val="629DD1"/>
    <a:srgbClr val="7F8FA9"/>
    <a:srgbClr val="EF4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47B07BAC-C07A-4F71-96E4-DCD42C6FB74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2D6FCF8-661B-4DE2-B8D0-EE47D8607A6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A8841-461A-4766-B6CF-890391EC597E}" type="datetimeFigureOut">
              <a:rPr lang="es-CL" smtClean="0"/>
              <a:t>15/05/2025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5466AE8-471A-46BA-ADB9-B09A8BFA81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F3A4D9-3558-4B85-BC92-BC8CFE6DFE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79780-9D1D-409E-8F8D-8B980FB1322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3623972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CFCB9D4-F0CC-4047-827C-7439DDA59708}" type="datetimeFigureOut">
              <a:rPr lang="es-MX" smtClean="0"/>
              <a:t>15/05/2025</a:t>
            </a:fld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27B0C6F-D81A-4EBC-AF25-36E17485D678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Marcador de imagen de diapositiva 7">
            <a:extLst>
              <a:ext uri="{FF2B5EF4-FFF2-40B4-BE49-F238E27FC236}">
                <a16:creationId xmlns:a16="http://schemas.microsoft.com/office/drawing/2014/main" id="{A6B923DE-52FA-428E-8BD4-2530F383C7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8058647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B0C6F-D81A-4EBC-AF25-36E17485D678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55419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B0C6F-D81A-4EBC-AF25-36E17485D678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86974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Titulo">
    <p:bg>
      <p:bgPr>
        <a:solidFill>
          <a:srgbClr val="D9E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07371A1F-305A-4A30-BBC8-779C8B9A98E5}"/>
              </a:ext>
            </a:extLst>
          </p:cNvPr>
          <p:cNvSpPr txBox="1">
            <a:spLocks/>
          </p:cNvSpPr>
          <p:nvPr userDrawn="1"/>
        </p:nvSpPr>
        <p:spPr>
          <a:xfrm>
            <a:off x="231617" y="678512"/>
            <a:ext cx="10515600" cy="551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64AD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es-CL" sz="2400" b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89749679-D4AD-4E7E-9201-EC6A656E6141}"/>
              </a:ext>
            </a:extLst>
          </p:cNvPr>
          <p:cNvSpPr txBox="1">
            <a:spLocks/>
          </p:cNvSpPr>
          <p:nvPr userDrawn="1"/>
        </p:nvSpPr>
        <p:spPr>
          <a:xfrm>
            <a:off x="7749766" y="2562131"/>
            <a:ext cx="4145733" cy="6236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64AD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endParaRPr lang="es-CL" sz="2400" b="0"/>
          </a:p>
        </p:txBody>
      </p:sp>
    </p:spTree>
    <p:extLst>
      <p:ext uri="{BB962C8B-B14F-4D97-AF65-F5344CB8AC3E}">
        <p14:creationId xmlns:p14="http://schemas.microsoft.com/office/powerpoint/2010/main" val="3111001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Machi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9">
            <a:extLst>
              <a:ext uri="{FF2B5EF4-FFF2-40B4-BE49-F238E27FC236}">
                <a16:creationId xmlns:a16="http://schemas.microsoft.com/office/drawing/2014/main" id="{D09DBBEB-CA44-456D-B545-26F815C431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174" y="260295"/>
            <a:ext cx="744773" cy="316018"/>
          </a:xfrm>
          <a:prstGeom prst="rect">
            <a:avLst/>
          </a:prstGeom>
        </p:spPr>
      </p:pic>
      <p:sp>
        <p:nvSpPr>
          <p:cNvPr id="7" name="Marcador de gráfico 8">
            <a:extLst>
              <a:ext uri="{FF2B5EF4-FFF2-40B4-BE49-F238E27FC236}">
                <a16:creationId xmlns:a16="http://schemas.microsoft.com/office/drawing/2014/main" id="{EBD0437A-D9BE-4894-A132-E367F4B235BD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6810375" y="1050286"/>
            <a:ext cx="5007451" cy="47228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8" name="Título 4">
            <a:extLst>
              <a:ext uri="{FF2B5EF4-FFF2-40B4-BE49-F238E27FC236}">
                <a16:creationId xmlns:a16="http://schemas.microsoft.com/office/drawing/2014/main" id="{23528D3E-94B3-4092-A2C9-CEE6A2D35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226" y="137987"/>
            <a:ext cx="10515600" cy="57852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4472C4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9" name="Marcador de texto 6">
            <a:extLst>
              <a:ext uri="{FF2B5EF4-FFF2-40B4-BE49-F238E27FC236}">
                <a16:creationId xmlns:a16="http://schemas.microsoft.com/office/drawing/2014/main" id="{654E573F-1DFB-4940-AADA-E0300928D8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174" y="1037231"/>
            <a:ext cx="6265908" cy="51042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95250" indent="0">
              <a:lnSpc>
                <a:spcPct val="100000"/>
              </a:lnSpc>
              <a:buFont typeface="Wingdings" panose="05000000000000000000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531813" indent="-176213">
              <a:lnSpc>
                <a:spcPct val="10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- Segundo nivel</a:t>
            </a:r>
          </a:p>
          <a:p>
            <a:pPr lvl="2"/>
            <a:r>
              <a:rPr lang="es-ES"/>
              <a:t>Tercer nivel</a:t>
            </a:r>
          </a:p>
        </p:txBody>
      </p:sp>
    </p:spTree>
    <p:extLst>
      <p:ext uri="{BB962C8B-B14F-4D97-AF65-F5344CB8AC3E}">
        <p14:creationId xmlns:p14="http://schemas.microsoft.com/office/powerpoint/2010/main" val="2290058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Gota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9">
            <a:extLst>
              <a:ext uri="{FF2B5EF4-FFF2-40B4-BE49-F238E27FC236}">
                <a16:creationId xmlns:a16="http://schemas.microsoft.com/office/drawing/2014/main" id="{D0476119-0ED7-4757-9EF8-77C95F3D17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174" y="269238"/>
            <a:ext cx="744773" cy="316018"/>
          </a:xfrm>
          <a:prstGeom prst="rect">
            <a:avLst/>
          </a:prstGeom>
        </p:spPr>
      </p:pic>
      <p:sp>
        <p:nvSpPr>
          <p:cNvPr id="9" name="Título 4">
            <a:extLst>
              <a:ext uri="{FF2B5EF4-FFF2-40B4-BE49-F238E27FC236}">
                <a16:creationId xmlns:a16="http://schemas.microsoft.com/office/drawing/2014/main" id="{FB6D8F7C-541B-43EF-A061-AD91F6ADA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226" y="137987"/>
            <a:ext cx="10515600" cy="57852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0" name="Marcador de texto 6">
            <a:extLst>
              <a:ext uri="{FF2B5EF4-FFF2-40B4-BE49-F238E27FC236}">
                <a16:creationId xmlns:a16="http://schemas.microsoft.com/office/drawing/2014/main" id="{A3BE8804-D225-41BA-93D7-28B591B859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174" y="1037231"/>
            <a:ext cx="11443652" cy="51042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95250" indent="0">
              <a:lnSpc>
                <a:spcPct val="100000"/>
              </a:lnSpc>
              <a:buFont typeface="Wingdings" panose="05000000000000000000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531813" indent="-176213">
              <a:lnSpc>
                <a:spcPct val="10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- Segundo nivel</a:t>
            </a:r>
          </a:p>
          <a:p>
            <a:pPr lvl="2"/>
            <a:r>
              <a:rPr lang="es-ES"/>
              <a:t>Tercer nivel</a:t>
            </a:r>
          </a:p>
        </p:txBody>
      </p:sp>
    </p:spTree>
    <p:extLst>
      <p:ext uri="{BB962C8B-B14F-4D97-AF65-F5344CB8AC3E}">
        <p14:creationId xmlns:p14="http://schemas.microsoft.com/office/powerpoint/2010/main" val="3336460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Gota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contenido 9">
            <a:extLst>
              <a:ext uri="{FF2B5EF4-FFF2-40B4-BE49-F238E27FC236}">
                <a16:creationId xmlns:a16="http://schemas.microsoft.com/office/drawing/2014/main" id="{1AE58205-EE85-497E-A73E-7642E26F33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174" y="260295"/>
            <a:ext cx="744773" cy="316018"/>
          </a:xfrm>
          <a:prstGeom prst="rect">
            <a:avLst/>
          </a:prstGeom>
        </p:spPr>
      </p:pic>
      <p:sp>
        <p:nvSpPr>
          <p:cNvPr id="6" name="Marcador de gráfico 8">
            <a:extLst>
              <a:ext uri="{FF2B5EF4-FFF2-40B4-BE49-F238E27FC236}">
                <a16:creationId xmlns:a16="http://schemas.microsoft.com/office/drawing/2014/main" id="{B11C9D10-98FC-419D-A2D1-DC8EE58589D5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6810375" y="1050286"/>
            <a:ext cx="5007451" cy="47228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7" name="Título 4">
            <a:extLst>
              <a:ext uri="{FF2B5EF4-FFF2-40B4-BE49-F238E27FC236}">
                <a16:creationId xmlns:a16="http://schemas.microsoft.com/office/drawing/2014/main" id="{5985A0D4-A14C-4D88-9288-18F421BB3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226" y="137987"/>
            <a:ext cx="10515600" cy="57852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9" name="Marcador de texto 6">
            <a:extLst>
              <a:ext uri="{FF2B5EF4-FFF2-40B4-BE49-F238E27FC236}">
                <a16:creationId xmlns:a16="http://schemas.microsoft.com/office/drawing/2014/main" id="{B33684D7-BC17-4A57-8707-C142E073EF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174" y="1037231"/>
            <a:ext cx="6129176" cy="55604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95250" indent="0">
              <a:lnSpc>
                <a:spcPct val="100000"/>
              </a:lnSpc>
              <a:buFont typeface="Wingdings" panose="05000000000000000000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531813" indent="-176213">
              <a:lnSpc>
                <a:spcPct val="10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- Segundo nivel</a:t>
            </a:r>
          </a:p>
          <a:p>
            <a:pPr lvl="2"/>
            <a:r>
              <a:rPr lang="es-ES"/>
              <a:t>Tercer nivel</a:t>
            </a:r>
          </a:p>
        </p:txBody>
      </p:sp>
    </p:spTree>
    <p:extLst>
      <p:ext uri="{BB962C8B-B14F-4D97-AF65-F5344CB8AC3E}">
        <p14:creationId xmlns:p14="http://schemas.microsoft.com/office/powerpoint/2010/main" val="2166459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oja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9">
            <a:extLst>
              <a:ext uri="{FF2B5EF4-FFF2-40B4-BE49-F238E27FC236}">
                <a16:creationId xmlns:a16="http://schemas.microsoft.com/office/drawing/2014/main" id="{067EEBFD-F3B1-439E-9981-F1B64B9BAE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174" y="269238"/>
            <a:ext cx="744773" cy="316018"/>
          </a:xfrm>
          <a:prstGeom prst="rect">
            <a:avLst/>
          </a:prstGeom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20B0BB3F-C6C2-467D-AC8B-DD351607A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226" y="137987"/>
            <a:ext cx="10515600" cy="57852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F4733184-28E2-4B75-BA66-5F1A58EB6C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174" y="1037231"/>
            <a:ext cx="11443652" cy="51042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95250" indent="0">
              <a:lnSpc>
                <a:spcPct val="100000"/>
              </a:lnSpc>
              <a:buFont typeface="Wingdings" panose="05000000000000000000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531813" indent="-176213">
              <a:lnSpc>
                <a:spcPct val="10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- Segundo nivel</a:t>
            </a:r>
          </a:p>
          <a:p>
            <a:pPr lvl="2"/>
            <a:r>
              <a:rPr lang="es-ES"/>
              <a:t>Tercer nivel</a:t>
            </a:r>
          </a:p>
        </p:txBody>
      </p:sp>
    </p:spTree>
    <p:extLst>
      <p:ext uri="{BB962C8B-B14F-4D97-AF65-F5344CB8AC3E}">
        <p14:creationId xmlns:p14="http://schemas.microsoft.com/office/powerpoint/2010/main" val="1059427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oja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gráfico 8">
            <a:extLst>
              <a:ext uri="{FF2B5EF4-FFF2-40B4-BE49-F238E27FC236}">
                <a16:creationId xmlns:a16="http://schemas.microsoft.com/office/drawing/2014/main" id="{8A005EDA-0DBE-412B-8712-2A102B550ADF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6810375" y="1050286"/>
            <a:ext cx="5007451" cy="47228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L"/>
          </a:p>
        </p:txBody>
      </p:sp>
      <p:pic>
        <p:nvPicPr>
          <p:cNvPr id="5" name="Marcador de contenido 9">
            <a:extLst>
              <a:ext uri="{FF2B5EF4-FFF2-40B4-BE49-F238E27FC236}">
                <a16:creationId xmlns:a16="http://schemas.microsoft.com/office/drawing/2014/main" id="{A4B931B9-83CE-4B42-BA80-DC9ED6EC71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174" y="260295"/>
            <a:ext cx="744773" cy="316018"/>
          </a:xfrm>
          <a:prstGeom prst="rect">
            <a:avLst/>
          </a:prstGeom>
        </p:spPr>
      </p:pic>
      <p:sp>
        <p:nvSpPr>
          <p:cNvPr id="7" name="Título 4">
            <a:extLst>
              <a:ext uri="{FF2B5EF4-FFF2-40B4-BE49-F238E27FC236}">
                <a16:creationId xmlns:a16="http://schemas.microsoft.com/office/drawing/2014/main" id="{B5E69E8C-6E1A-41FD-8936-B96AB5517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226" y="137987"/>
            <a:ext cx="10515600" cy="57852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8" name="Marcador de texto 6">
            <a:extLst>
              <a:ext uri="{FF2B5EF4-FFF2-40B4-BE49-F238E27FC236}">
                <a16:creationId xmlns:a16="http://schemas.microsoft.com/office/drawing/2014/main" id="{A6243457-7060-41D4-8629-0DB3A90478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174" y="1037231"/>
            <a:ext cx="6274454" cy="55604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95250" indent="0">
              <a:lnSpc>
                <a:spcPct val="100000"/>
              </a:lnSpc>
              <a:buFont typeface="Wingdings" panose="05000000000000000000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531813" indent="-176213">
              <a:lnSpc>
                <a:spcPct val="10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- Segundo nivel</a:t>
            </a:r>
          </a:p>
          <a:p>
            <a:pPr lvl="2"/>
            <a:r>
              <a:rPr lang="es-ES"/>
              <a:t>Tercer nivel</a:t>
            </a:r>
          </a:p>
        </p:txBody>
      </p:sp>
    </p:spTree>
    <p:extLst>
      <p:ext uri="{BB962C8B-B14F-4D97-AF65-F5344CB8AC3E}">
        <p14:creationId xmlns:p14="http://schemas.microsoft.com/office/powerpoint/2010/main" val="3829201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ájar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9">
            <a:extLst>
              <a:ext uri="{FF2B5EF4-FFF2-40B4-BE49-F238E27FC236}">
                <a16:creationId xmlns:a16="http://schemas.microsoft.com/office/drawing/2014/main" id="{A9009F7D-5DD1-4C0C-9B6E-44988195DA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174" y="269238"/>
            <a:ext cx="744773" cy="316018"/>
          </a:xfrm>
          <a:prstGeom prst="rect">
            <a:avLst/>
          </a:prstGeom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5B3C5F8B-3AD4-48D8-B918-E61C49E0C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226" y="137987"/>
            <a:ext cx="10515600" cy="57852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9" name="Marcador de texto 6">
            <a:extLst>
              <a:ext uri="{FF2B5EF4-FFF2-40B4-BE49-F238E27FC236}">
                <a16:creationId xmlns:a16="http://schemas.microsoft.com/office/drawing/2014/main" id="{8486189B-679F-4EB0-9E7D-873B52AB44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174" y="1037231"/>
            <a:ext cx="11443652" cy="51042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95250" indent="0">
              <a:lnSpc>
                <a:spcPct val="100000"/>
              </a:lnSpc>
              <a:buFont typeface="Wingdings" panose="05000000000000000000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531813" indent="-176213">
              <a:lnSpc>
                <a:spcPct val="10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- Segundo nivel</a:t>
            </a:r>
          </a:p>
          <a:p>
            <a:pPr lvl="2"/>
            <a:r>
              <a:rPr lang="es-ES"/>
              <a:t>Tercer nivel</a:t>
            </a:r>
          </a:p>
        </p:txBody>
      </p:sp>
    </p:spTree>
    <p:extLst>
      <p:ext uri="{BB962C8B-B14F-4D97-AF65-F5344CB8AC3E}">
        <p14:creationId xmlns:p14="http://schemas.microsoft.com/office/powerpoint/2010/main" val="2820573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ájaro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9">
            <a:extLst>
              <a:ext uri="{FF2B5EF4-FFF2-40B4-BE49-F238E27FC236}">
                <a16:creationId xmlns:a16="http://schemas.microsoft.com/office/drawing/2014/main" id="{7960B6B0-2BC1-495F-BB65-EF2D0DE325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174" y="260295"/>
            <a:ext cx="744773" cy="316018"/>
          </a:xfrm>
          <a:prstGeom prst="rect">
            <a:avLst/>
          </a:prstGeom>
        </p:spPr>
      </p:pic>
      <p:sp>
        <p:nvSpPr>
          <p:cNvPr id="11" name="Marcador de gráfico 8">
            <a:extLst>
              <a:ext uri="{FF2B5EF4-FFF2-40B4-BE49-F238E27FC236}">
                <a16:creationId xmlns:a16="http://schemas.microsoft.com/office/drawing/2014/main" id="{EB6309FF-1300-44AB-B17E-4D2964248682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6810375" y="1050286"/>
            <a:ext cx="5007451" cy="47228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Título 4">
            <a:extLst>
              <a:ext uri="{FF2B5EF4-FFF2-40B4-BE49-F238E27FC236}">
                <a16:creationId xmlns:a16="http://schemas.microsoft.com/office/drawing/2014/main" id="{CD4CB4D4-9525-429C-AF9D-0563B9DE8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226" y="137987"/>
            <a:ext cx="10515600" cy="57852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A4F567B6-D7C8-42A0-B123-BB094FE13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174" y="1037231"/>
            <a:ext cx="6180450" cy="51042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95250" indent="0">
              <a:lnSpc>
                <a:spcPct val="100000"/>
              </a:lnSpc>
              <a:buFont typeface="Wingdings" panose="05000000000000000000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531813" indent="-176213">
              <a:lnSpc>
                <a:spcPct val="10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- Segundo nivel</a:t>
            </a:r>
          </a:p>
          <a:p>
            <a:pPr lvl="2"/>
            <a:r>
              <a:rPr lang="es-ES"/>
              <a:t>Tercer nivel</a:t>
            </a:r>
          </a:p>
        </p:txBody>
      </p:sp>
    </p:spTree>
    <p:extLst>
      <p:ext uri="{BB962C8B-B14F-4D97-AF65-F5344CB8AC3E}">
        <p14:creationId xmlns:p14="http://schemas.microsoft.com/office/powerpoint/2010/main" val="3560112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CF6401-23CD-4D3B-A2AB-54B656C25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675C918-8AFC-4D3F-93B0-559E85E988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E51FFC-9AFC-41F5-B6AF-34AF0751F1B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BD73441-6283-4506-BFDC-62234CE93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6820CB1-C070-440B-B4CE-A112EC800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07724" y="6508677"/>
            <a:ext cx="862807" cy="331932"/>
          </a:xfrm>
          <a:prstGeom prst="rect">
            <a:avLst/>
          </a:prstGeom>
        </p:spPr>
        <p:txBody>
          <a:bodyPr/>
          <a:lstStyle/>
          <a:p>
            <a:fld id="{42925BC2-008C-4D4B-941D-FEE0CB4F295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18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Machi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9">
            <a:extLst>
              <a:ext uri="{FF2B5EF4-FFF2-40B4-BE49-F238E27FC236}">
                <a16:creationId xmlns:a16="http://schemas.microsoft.com/office/drawing/2014/main" id="{ED26F801-2ECB-447A-8807-FFCDD3E061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174" y="269238"/>
            <a:ext cx="744773" cy="316018"/>
          </a:xfrm>
          <a:prstGeom prst="rect">
            <a:avLst/>
          </a:prstGeom>
        </p:spPr>
      </p:pic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20BDDF8F-4AFB-4278-B77F-8AEB19D971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174" y="1037231"/>
            <a:ext cx="11443652" cy="51042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95250" indent="0">
              <a:lnSpc>
                <a:spcPct val="100000"/>
              </a:lnSpc>
              <a:buFont typeface="Wingdings" panose="05000000000000000000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531813" indent="-176213">
              <a:lnSpc>
                <a:spcPct val="10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- 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7" name="Título 4">
            <a:extLst>
              <a:ext uri="{FF2B5EF4-FFF2-40B4-BE49-F238E27FC236}">
                <a16:creationId xmlns:a16="http://schemas.microsoft.com/office/drawing/2014/main" id="{EF8FA1A6-1FE9-4AEF-96CF-72E625B25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226" y="137987"/>
            <a:ext cx="10515600" cy="57852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4472C4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8624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05FB1CF-6898-43DA-B72A-6B07A111A3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738"/>
          <a:stretch/>
        </p:blipFill>
        <p:spPr>
          <a:xfrm>
            <a:off x="-15729" y="3206578"/>
            <a:ext cx="12207729" cy="3632304"/>
          </a:xfrm>
          <a:prstGeom prst="rect">
            <a:avLst/>
          </a:prstGeom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EB587295-714D-4186-9565-F7DF5130FCE9}"/>
              </a:ext>
            </a:extLst>
          </p:cNvPr>
          <p:cNvSpPr/>
          <p:nvPr/>
        </p:nvSpPr>
        <p:spPr>
          <a:xfrm>
            <a:off x="-854000" y="1216576"/>
            <a:ext cx="669876" cy="669876"/>
          </a:xfrm>
          <a:prstGeom prst="rect">
            <a:avLst/>
          </a:prstGeom>
          <a:solidFill>
            <a:srgbClr val="086DB6"/>
          </a:solidFill>
          <a:ln w="25400" cap="flat" cmpd="sng" algn="ctr">
            <a:noFill/>
            <a:prstDash val="solid"/>
          </a:ln>
          <a:effectLst/>
        </p:spPr>
        <p:txBody>
          <a:bodyPr lIns="91413" tIns="45705" rIns="91413" bIns="45705" rtlCol="0" anchor="ctr"/>
          <a:lstStyle/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R:0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G:108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B:183</a:t>
            </a:r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BBE9F225-7A9F-4DE1-BCD8-DD1202A286FD}"/>
              </a:ext>
            </a:extLst>
          </p:cNvPr>
          <p:cNvSpPr/>
          <p:nvPr/>
        </p:nvSpPr>
        <p:spPr>
          <a:xfrm>
            <a:off x="-854000" y="2002114"/>
            <a:ext cx="669876" cy="669876"/>
          </a:xfrm>
          <a:prstGeom prst="rect">
            <a:avLst/>
          </a:prstGeom>
          <a:solidFill>
            <a:srgbClr val="EF4144"/>
          </a:solidFill>
          <a:ln w="25400" cap="flat" cmpd="sng" algn="ctr">
            <a:noFill/>
            <a:prstDash val="solid"/>
          </a:ln>
          <a:effectLst/>
        </p:spPr>
        <p:txBody>
          <a:bodyPr lIns="91413" tIns="45705" rIns="91413" bIns="45705" rtlCol="0" anchor="ctr"/>
          <a:lstStyle/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R:239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G:65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B:68</a:t>
            </a: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1E8EEA64-8FEA-424E-8FA1-35124F30BAB8}"/>
              </a:ext>
            </a:extLst>
          </p:cNvPr>
          <p:cNvSpPr/>
          <p:nvPr/>
        </p:nvSpPr>
        <p:spPr>
          <a:xfrm>
            <a:off x="-854000" y="2787649"/>
            <a:ext cx="669876" cy="669876"/>
          </a:xfrm>
          <a:prstGeom prst="rect">
            <a:avLst/>
          </a:pr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lIns="91413" tIns="45705" rIns="91413" bIns="45705" rtlCol="0" anchor="ctr"/>
          <a:lstStyle/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R:89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G:89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B:89</a:t>
            </a:r>
          </a:p>
        </p:txBody>
      </p:sp>
      <p:sp>
        <p:nvSpPr>
          <p:cNvPr id="6" name="Rectangle 15">
            <a:extLst>
              <a:ext uri="{FF2B5EF4-FFF2-40B4-BE49-F238E27FC236}">
                <a16:creationId xmlns:a16="http://schemas.microsoft.com/office/drawing/2014/main" id="{003DE72F-708D-4495-9D1F-2A1CF7DDD0C4}"/>
              </a:ext>
            </a:extLst>
          </p:cNvPr>
          <p:cNvSpPr/>
          <p:nvPr/>
        </p:nvSpPr>
        <p:spPr>
          <a:xfrm>
            <a:off x="-854000" y="3573181"/>
            <a:ext cx="669876" cy="669876"/>
          </a:xfrm>
          <a:prstGeom prst="rect">
            <a:avLst/>
          </a:prstGeom>
          <a:solidFill>
            <a:srgbClr val="0587C5"/>
          </a:solidFill>
          <a:ln w="25400" cap="flat" cmpd="sng" algn="ctr">
            <a:noFill/>
            <a:prstDash val="solid"/>
          </a:ln>
          <a:effectLst/>
        </p:spPr>
        <p:txBody>
          <a:bodyPr lIns="91413" tIns="45705" rIns="91413" bIns="45705" rtlCol="0" anchor="ctr"/>
          <a:lstStyle/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R:5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G:135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B:197</a:t>
            </a:r>
          </a:p>
        </p:txBody>
      </p:sp>
      <p:sp>
        <p:nvSpPr>
          <p:cNvPr id="8" name="Rectangle 16">
            <a:extLst>
              <a:ext uri="{FF2B5EF4-FFF2-40B4-BE49-F238E27FC236}">
                <a16:creationId xmlns:a16="http://schemas.microsoft.com/office/drawing/2014/main" id="{9F8BB5D0-F4C9-48E4-8D9B-202D3EE79091}"/>
              </a:ext>
            </a:extLst>
          </p:cNvPr>
          <p:cNvSpPr/>
          <p:nvPr/>
        </p:nvSpPr>
        <p:spPr>
          <a:xfrm>
            <a:off x="-854000" y="4358719"/>
            <a:ext cx="669876" cy="669876"/>
          </a:xfrm>
          <a:prstGeom prst="rect">
            <a:avLst/>
          </a:prstGeom>
          <a:solidFill>
            <a:srgbClr val="F69496"/>
          </a:solidFill>
          <a:ln w="25400" cap="flat" cmpd="sng" algn="ctr">
            <a:noFill/>
            <a:prstDash val="solid"/>
          </a:ln>
          <a:effectLst/>
        </p:spPr>
        <p:txBody>
          <a:bodyPr lIns="91413" tIns="45705" rIns="91413" bIns="45705" rtlCol="0" anchor="ctr"/>
          <a:lstStyle/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R:246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G:148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B:150</a:t>
            </a: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F9174967-D372-4BCF-8D16-ADAA91D7BC47}"/>
              </a:ext>
            </a:extLst>
          </p:cNvPr>
          <p:cNvSpPr/>
          <p:nvPr/>
        </p:nvSpPr>
        <p:spPr>
          <a:xfrm>
            <a:off x="-854000" y="5144254"/>
            <a:ext cx="669876" cy="669876"/>
          </a:xfrm>
          <a:prstGeom prst="rect">
            <a:avLst/>
          </a:prstGeom>
          <a:solidFill>
            <a:srgbClr val="898989"/>
          </a:solidFill>
          <a:ln w="25400" cap="flat" cmpd="sng" algn="ctr">
            <a:noFill/>
            <a:prstDash val="solid"/>
          </a:ln>
          <a:effectLst/>
        </p:spPr>
        <p:txBody>
          <a:bodyPr lIns="91413" tIns="45705" rIns="91413" bIns="45705" rtlCol="0" anchor="ctr"/>
          <a:lstStyle/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R:137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G:137</a:t>
            </a:r>
          </a:p>
          <a:p>
            <a:pPr algn="l">
              <a:defRPr/>
            </a:pPr>
            <a:r>
              <a:rPr lang="en-US" sz="1200" b="1" kern="0">
                <a:solidFill>
                  <a:prstClr val="white"/>
                </a:solidFill>
                <a:latin typeface="Arial"/>
                <a:ea typeface="MS PGothic" panose="020B0600070205080204" pitchFamily="34" charset="-128"/>
              </a:rPr>
              <a:t>B:137</a:t>
            </a:r>
          </a:p>
        </p:txBody>
      </p:sp>
    </p:spTree>
    <p:extLst>
      <p:ext uri="{BB962C8B-B14F-4D97-AF65-F5344CB8AC3E}">
        <p14:creationId xmlns:p14="http://schemas.microsoft.com/office/powerpoint/2010/main" val="3942046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0064AD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8341F8CE-FA13-456D-86BB-820A3D5786F1}"/>
              </a:ext>
            </a:extLst>
          </p:cNvPr>
          <p:cNvGrpSpPr/>
          <p:nvPr/>
        </p:nvGrpSpPr>
        <p:grpSpPr>
          <a:xfrm>
            <a:off x="342950" y="0"/>
            <a:ext cx="2115707" cy="94891"/>
            <a:chOff x="11442175" y="0"/>
            <a:chExt cx="631825" cy="860425"/>
          </a:xfrm>
        </p:grpSpPr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7B75A4DA-6397-4DD3-A144-34560454EC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42175" y="0"/>
              <a:ext cx="284163" cy="8604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dist="38100" dir="2700000" algn="br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CL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08121537-6634-42A2-9845-3F91D44B41C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726338" y="0"/>
              <a:ext cx="347662" cy="860425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dist="38100" dir="2700000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CL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FD2CB7D2-C139-436E-BA64-DF691AE1B3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4" t="30058" r="7149" b="17792"/>
          <a:stretch/>
        </p:blipFill>
        <p:spPr>
          <a:xfrm>
            <a:off x="11229507" y="6148976"/>
            <a:ext cx="992903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24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1E9F85DB-C0E7-4FF8-BA08-83DD2CA4BBAE}"/>
              </a:ext>
            </a:extLst>
          </p:cNvPr>
          <p:cNvGrpSpPr/>
          <p:nvPr/>
        </p:nvGrpSpPr>
        <p:grpSpPr>
          <a:xfrm>
            <a:off x="342950" y="0"/>
            <a:ext cx="2115707" cy="94891"/>
            <a:chOff x="11442175" y="0"/>
            <a:chExt cx="631825" cy="860425"/>
          </a:xfrm>
        </p:grpSpPr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EC621323-7CC6-49F8-AB97-5D542ACBBC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42175" y="0"/>
              <a:ext cx="284163" cy="8604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dist="38100" dir="2700000" algn="br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CL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D3338234-E74F-4459-B98C-01BB01B9ECA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726338" y="0"/>
              <a:ext cx="347662" cy="860425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dist="38100" dir="2700000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CL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</p:grpSp>
      <p:pic>
        <p:nvPicPr>
          <p:cNvPr id="15" name="Imagen 14">
            <a:extLst>
              <a:ext uri="{FF2B5EF4-FFF2-40B4-BE49-F238E27FC236}">
                <a16:creationId xmlns:a16="http://schemas.microsoft.com/office/drawing/2014/main" id="{BF7C1BEA-81F1-433B-9B60-43FB1068FD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8500" b="87750" l="41833" r="60500">
                        <a14:foregroundMark x1="54333" y1="60500" x2="54917" y2="62250"/>
                        <a14:foregroundMark x1="56417" y1="60250" x2="56417" y2="60250"/>
                        <a14:foregroundMark x1="56417" y1="58500" x2="56417" y2="58500"/>
                        <a14:foregroundMark x1="50250" y1="73750" x2="50250" y2="73750"/>
                        <a14:foregroundMark x1="50250" y1="73500" x2="50250" y2="73500"/>
                        <a14:foregroundMark x1="52917" y1="80250" x2="52750" y2="77250"/>
                        <a14:foregroundMark x1="50417" y1="77250" x2="51583" y2="79750"/>
                        <a14:foregroundMark x1="56917" y1="85000" x2="56917" y2="85000"/>
                        <a14:foregroundMark x1="55750" y1="82500" x2="56500" y2="85250"/>
                        <a14:foregroundMark x1="56500" y1="85250" x2="56833" y2="85500"/>
                        <a14:foregroundMark x1="59333" y1="73250" x2="60250" y2="74750"/>
                        <a14:foregroundMark x1="60250" y1="74750" x2="60583" y2="75000"/>
                        <a14:foregroundMark x1="53667" y1="84500" x2="53667" y2="84500"/>
                        <a14:foregroundMark x1="53667" y1="84500" x2="53667" y2="84500"/>
                        <a14:foregroundMark x1="53750" y1="83500" x2="53750" y2="83500"/>
                        <a14:foregroundMark x1="41833" y1="59500" x2="41833" y2="59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784" t="58506" r="39233" b="8901"/>
          <a:stretch/>
        </p:blipFill>
        <p:spPr>
          <a:xfrm>
            <a:off x="11233656" y="6032309"/>
            <a:ext cx="958343" cy="94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130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D960850F-AC58-4B16-BDA1-C48F8ADEA5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0308" y="5896598"/>
            <a:ext cx="961402" cy="961402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8C901882-5994-4FAE-B0E5-C8029745B122}"/>
              </a:ext>
            </a:extLst>
          </p:cNvPr>
          <p:cNvGrpSpPr/>
          <p:nvPr/>
        </p:nvGrpSpPr>
        <p:grpSpPr>
          <a:xfrm>
            <a:off x="342950" y="0"/>
            <a:ext cx="2115707" cy="94891"/>
            <a:chOff x="11442175" y="0"/>
            <a:chExt cx="631825" cy="860425"/>
          </a:xfrm>
        </p:grpSpPr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D83480D6-DEB0-4DD0-94FB-74A1EC90F0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42175" y="0"/>
              <a:ext cx="284163" cy="8604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dist="38100" dir="2700000" algn="br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CL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8DE4E71E-06A3-4544-9C22-AE68EA5170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726338" y="0"/>
              <a:ext cx="347662" cy="860425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dist="38100" dir="2700000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CL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7665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70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37434725-C0F8-40B7-AD2F-047974BEC0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85382" y="6045958"/>
            <a:ext cx="606616" cy="812042"/>
          </a:xfrm>
          <a:prstGeom prst="rect">
            <a:avLst/>
          </a:prstGeom>
        </p:spPr>
      </p:pic>
      <p:grpSp>
        <p:nvGrpSpPr>
          <p:cNvPr id="14" name="Grupo 13">
            <a:extLst>
              <a:ext uri="{FF2B5EF4-FFF2-40B4-BE49-F238E27FC236}">
                <a16:creationId xmlns:a16="http://schemas.microsoft.com/office/drawing/2014/main" id="{1096DE8D-CBA5-464D-955E-58C63BA73C26}"/>
              </a:ext>
            </a:extLst>
          </p:cNvPr>
          <p:cNvGrpSpPr/>
          <p:nvPr/>
        </p:nvGrpSpPr>
        <p:grpSpPr>
          <a:xfrm>
            <a:off x="342950" y="0"/>
            <a:ext cx="2115707" cy="94891"/>
            <a:chOff x="11442175" y="0"/>
            <a:chExt cx="631825" cy="860425"/>
          </a:xfrm>
        </p:grpSpPr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17F73290-448B-4B77-A1D9-1D7E11484AF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42175" y="0"/>
              <a:ext cx="284163" cy="8604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dist="38100" dir="2700000" algn="br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CL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id="{CE6E2747-BD56-4A3B-94C9-8BB6EB50E23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726338" y="0"/>
              <a:ext cx="347662" cy="860425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dist="38100" dir="2700000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CL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776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5" r:id="rId2"/>
  </p:sldLayoutIdLst>
  <p:hf hdr="0" dt="0"/>
  <p:txStyles>
    <p:titleStyle>
      <a:lvl1pPr algn="l" defTabSz="91412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3" indent="-228531" algn="l" defTabSz="9141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5" indent="-228531" algn="l" defTabSz="9141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17" indent="-228531" algn="l" defTabSz="9141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79" indent="-228531" algn="l" defTabSz="9141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2" indent="-228531" algn="l" defTabSz="9141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4" indent="-228531" algn="l" defTabSz="9141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65" indent="-228531" algn="l" defTabSz="9141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28" indent="-228531" algn="l" defTabSz="9141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2" algn="l" defTabSz="91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5" algn="l" defTabSz="91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6" algn="l" defTabSz="91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48" algn="l" defTabSz="91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1" algn="l" defTabSz="91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3" algn="l" defTabSz="91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34" algn="l" defTabSz="91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97" algn="l" defTabSz="91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C8B8F9-5B3B-4FFF-B1F4-B4F0BF012F9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31612" y="254508"/>
            <a:ext cx="11614019" cy="551250"/>
          </a:xfrm>
          <a:prstGeom prst="rect">
            <a:avLst/>
          </a:prstGeom>
        </p:spPr>
        <p:txBody>
          <a:bodyPr/>
          <a:lstStyle/>
          <a:p>
            <a:pPr algn="r"/>
            <a:br>
              <a:rPr lang="es-ES" sz="3200" dirty="0"/>
            </a:br>
            <a:br>
              <a:rPr lang="es-ES" sz="3200" dirty="0"/>
            </a:br>
            <a:r>
              <a:rPr lang="es-ES" sz="3200" dirty="0"/>
              <a:t>DIRECCIÓN GENERAL DE AGUAS</a:t>
            </a:r>
            <a:br>
              <a:rPr lang="es-ES" sz="3200" dirty="0"/>
            </a:br>
            <a:br>
              <a:rPr lang="es-ES" sz="3200" dirty="0"/>
            </a:br>
            <a:endParaRPr lang="es-CL" sz="2000" dirty="0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DF11D0E0-98E4-454E-9C2B-D78C6AB37893}"/>
              </a:ext>
            </a:extLst>
          </p:cNvPr>
          <p:cNvSpPr txBox="1">
            <a:spLocks/>
          </p:cNvSpPr>
          <p:nvPr/>
        </p:nvSpPr>
        <p:spPr>
          <a:xfrm>
            <a:off x="288991" y="488681"/>
            <a:ext cx="11614018" cy="10810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64AD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es-CL" sz="3200" dirty="0"/>
              <a:t>INVENTARIO PÚBLICO DE COBERTURA NIVAL 2024</a:t>
            </a:r>
            <a:endParaRPr lang="es-CL" sz="3200" b="1" dirty="0">
              <a:effectLst/>
              <a:latin typeface="gobCL" pitchFamily="50" charset="0"/>
              <a:cs typeface="Arial" panose="020B0604020202020204" pitchFamily="34" charset="0"/>
            </a:endParaRPr>
          </a:p>
          <a:p>
            <a:pPr algn="r"/>
            <a:endParaRPr lang="es-CL" sz="3200" dirty="0">
              <a:latin typeface="gobCL" pitchFamily="50" charset="0"/>
              <a:cs typeface="Arial" panose="020B0604020202020204" pitchFamily="34" charset="0"/>
            </a:endParaRPr>
          </a:p>
          <a:p>
            <a:pPr algn="r"/>
            <a:endParaRPr lang="es-CL" sz="3200" dirty="0">
              <a:latin typeface="gobCL" pitchFamily="50" charset="0"/>
              <a:cs typeface="Arial" panose="020B0604020202020204" pitchFamily="34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5BE2191A-2396-4DE9-8CA9-6C80322247AB}"/>
              </a:ext>
            </a:extLst>
          </p:cNvPr>
          <p:cNvSpPr txBox="1">
            <a:spLocks/>
          </p:cNvSpPr>
          <p:nvPr/>
        </p:nvSpPr>
        <p:spPr>
          <a:xfrm>
            <a:off x="6652362" y="2333628"/>
            <a:ext cx="5413212" cy="72915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64AD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endParaRPr lang="es-ES" sz="2000" b="0" dirty="0"/>
          </a:p>
          <a:p>
            <a:pPr algn="r"/>
            <a:endParaRPr lang="es-ES" sz="2000" b="0" dirty="0"/>
          </a:p>
          <a:p>
            <a:pPr algn="r"/>
            <a:r>
              <a:rPr lang="es-ES" sz="2000" b="0" dirty="0"/>
              <a:t>Mayo 2025</a:t>
            </a:r>
            <a:endParaRPr lang="es-CL" sz="2000" b="0" dirty="0"/>
          </a:p>
        </p:txBody>
      </p:sp>
    </p:spTree>
    <p:extLst>
      <p:ext uri="{BB962C8B-B14F-4D97-AF65-F5344CB8AC3E}">
        <p14:creationId xmlns:p14="http://schemas.microsoft.com/office/powerpoint/2010/main" val="1472836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5908"/>
          </a:xfrm>
        </p:spPr>
        <p:txBody>
          <a:bodyPr/>
          <a:lstStyle/>
          <a:p>
            <a:r>
              <a:rPr lang="es-MX" dirty="0"/>
              <a:t>Antecedentes</a:t>
            </a:r>
            <a:endParaRPr lang="es-CL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1F1C639-1CAA-4848-ACE7-3637F4ADBFE5}"/>
              </a:ext>
            </a:extLst>
          </p:cNvPr>
          <p:cNvSpPr txBox="1"/>
          <p:nvPr/>
        </p:nvSpPr>
        <p:spPr>
          <a:xfrm>
            <a:off x="838200" y="1269507"/>
            <a:ext cx="10515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/>
              <a:t>Con fecha 6 de abril de 2022, se publicó en el Diario Oficial la Ley </a:t>
            </a:r>
            <a:r>
              <a:rPr lang="es-MX" dirty="0" err="1"/>
              <a:t>N°</a:t>
            </a:r>
            <a:r>
              <a:rPr lang="es-MX" dirty="0"/>
              <a:t> 21.064, de 25 de marzo de 2022, que reforma el Código de Aguas. Mediante dicha ley se instruyó en el numeral 1 literal b) del artículo 299 del citado cuerpo legal que la Dirección General de Aguas deberá “</a:t>
            </a:r>
            <a:r>
              <a:rPr lang="es-MX" i="1" dirty="0"/>
              <a:t>Asimismo, mantener y operar la red de monitoreo e inventario de glaciares y nieves, el que incluye tanto mediciones de volumen y acumulación, como sus características y ubicación, debiendo proporcionar y publicar la información correspondiente, conforme al reglamento dictado al efecto”.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i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i="1" dirty="0"/>
              <a:t>Con fecha 11 de enero de 2024, se publicó en el Diario Oficial la resolución </a:t>
            </a:r>
            <a:r>
              <a:rPr lang="es-MX" i="1" dirty="0" err="1"/>
              <a:t>N°</a:t>
            </a:r>
            <a:r>
              <a:rPr lang="es-MX" i="1" dirty="0"/>
              <a:t> 50 del Ministerio de Obras Públicas que aprueba reglamento que regula la información que la Dirección General de Aguas debe proporcionar y publicar sobre la red de monitoreo e inventario de glaciares y nieves.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i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i="1" dirty="0"/>
              <a:t>Con fecha 3 de abril de 2024, se publicó en el Diario Oficial la resolución exenta </a:t>
            </a:r>
            <a:r>
              <a:rPr lang="es-MX" i="1" dirty="0" err="1"/>
              <a:t>N°</a:t>
            </a:r>
            <a:r>
              <a:rPr lang="es-MX" i="1" dirty="0"/>
              <a:t> 758 del Ministerio de Obras Públicas que establece los campos de información relativa al IPCN de la DGA.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i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i="1" dirty="0"/>
              <a:t>Con fecha 15 de abril de 2025 se subió el informe S.D.T. </a:t>
            </a:r>
            <a:r>
              <a:rPr lang="es-MX" i="1" dirty="0" err="1"/>
              <a:t>N°</a:t>
            </a:r>
            <a:r>
              <a:rPr lang="es-MX" i="1" dirty="0"/>
              <a:t> 508 y el </a:t>
            </a:r>
            <a:r>
              <a:rPr lang="es-MX" i="1" dirty="0" err="1"/>
              <a:t>shapefile</a:t>
            </a:r>
            <a:r>
              <a:rPr lang="es-MX" i="1" dirty="0"/>
              <a:t> al repositorio DGA.</a:t>
            </a:r>
            <a:endParaRPr lang="es-CL" i="1" dirty="0"/>
          </a:p>
        </p:txBody>
      </p:sp>
    </p:spTree>
    <p:extLst>
      <p:ext uri="{BB962C8B-B14F-4D97-AF65-F5344CB8AC3E}">
        <p14:creationId xmlns:p14="http://schemas.microsoft.com/office/powerpoint/2010/main" val="2538678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5908"/>
          </a:xfrm>
        </p:spPr>
        <p:txBody>
          <a:bodyPr/>
          <a:lstStyle/>
          <a:p>
            <a:r>
              <a:rPr lang="es-MX" dirty="0"/>
              <a:t>Indicaciones DS </a:t>
            </a:r>
            <a:r>
              <a:rPr lang="es-MX" dirty="0" err="1"/>
              <a:t>N°</a:t>
            </a:r>
            <a:r>
              <a:rPr lang="es-MX" dirty="0"/>
              <a:t> 50</a:t>
            </a:r>
            <a:endParaRPr lang="es-CL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34C7CDEF-2BDA-4C3A-A8AF-8C144867ADE9}"/>
              </a:ext>
            </a:extLst>
          </p:cNvPr>
          <p:cNvSpPr/>
          <p:nvPr/>
        </p:nvSpPr>
        <p:spPr>
          <a:xfrm>
            <a:off x="838200" y="1582301"/>
            <a:ext cx="10515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b="1" i="1" dirty="0"/>
              <a:t>Artículo 7.</a:t>
            </a:r>
            <a:r>
              <a:rPr lang="es-MX" i="1" dirty="0"/>
              <a:t>Descripción del Inventario Público de Cobertura Nival</a:t>
            </a:r>
          </a:p>
          <a:p>
            <a:pPr algn="just"/>
            <a:r>
              <a:rPr lang="es-MX" i="1" dirty="0"/>
              <a:t>El Inventario Público de Cobertura Nival (IPCN) contiene la información de la superficie de cobertura de nieve anual en el territorio chileno sudamericano.</a:t>
            </a:r>
          </a:p>
          <a:p>
            <a:pPr algn="just"/>
            <a:r>
              <a:rPr lang="es-MX" i="1" dirty="0"/>
              <a:t>La clasificación de cobertura nival se realizará utilizando el Índice Diferencial Normalizado de Nieve, NDSI según sus siglas en inglés (</a:t>
            </a:r>
            <a:r>
              <a:rPr lang="es-MX" i="1" dirty="0" err="1"/>
              <a:t>Normalized</a:t>
            </a:r>
            <a:r>
              <a:rPr lang="es-MX" i="1" dirty="0"/>
              <a:t> </a:t>
            </a:r>
            <a:r>
              <a:rPr lang="es-MX" i="1" dirty="0" err="1"/>
              <a:t>Difference</a:t>
            </a:r>
            <a:r>
              <a:rPr lang="es-MX" i="1" dirty="0"/>
              <a:t> Snow </a:t>
            </a:r>
            <a:r>
              <a:rPr lang="es-MX" i="1" dirty="0" err="1"/>
              <a:t>Index</a:t>
            </a:r>
            <a:r>
              <a:rPr lang="es-MX" i="1" dirty="0"/>
              <a:t>), basado en datos satelitales.</a:t>
            </a:r>
          </a:p>
          <a:p>
            <a:pPr algn="just"/>
            <a:r>
              <a:rPr lang="es-MX" i="1" dirty="0"/>
              <a:t>La Dirección General de Aguas, en el plazo de tres meses contados desde la publicación de este reglamento, dictará una resolución fundada, mediante la cual establecerá los campos de información correspondientes a este inventario.</a:t>
            </a:r>
          </a:p>
          <a:p>
            <a:pPr algn="just"/>
            <a:r>
              <a:rPr lang="es-MX" i="1" dirty="0"/>
              <a:t>La evaluación del área de cobertura nival se realizará dentro del último trimestre del año calendario, con los datos disponibles al tercer trimestre de dicho año.</a:t>
            </a:r>
            <a:endParaRPr lang="es-CL" i="1" dirty="0"/>
          </a:p>
        </p:txBody>
      </p:sp>
    </p:spTree>
    <p:extLst>
      <p:ext uri="{BB962C8B-B14F-4D97-AF65-F5344CB8AC3E}">
        <p14:creationId xmlns:p14="http://schemas.microsoft.com/office/powerpoint/2010/main" val="261165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5908"/>
          </a:xfrm>
        </p:spPr>
        <p:txBody>
          <a:bodyPr/>
          <a:lstStyle/>
          <a:p>
            <a:r>
              <a:rPr lang="es-MX" dirty="0"/>
              <a:t>Indicaciones RE </a:t>
            </a:r>
            <a:r>
              <a:rPr lang="es-MX" dirty="0" err="1"/>
              <a:t>N°</a:t>
            </a:r>
            <a:r>
              <a:rPr lang="es-MX" dirty="0"/>
              <a:t> 758</a:t>
            </a:r>
            <a:endParaRPr lang="es-CL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1F1C639-1CAA-4848-ACE7-3637F4ADBFE5}"/>
              </a:ext>
            </a:extLst>
          </p:cNvPr>
          <p:cNvSpPr txBox="1"/>
          <p:nvPr/>
        </p:nvSpPr>
        <p:spPr>
          <a:xfrm>
            <a:off x="838199" y="1007622"/>
            <a:ext cx="1051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i="1" dirty="0"/>
              <a:t>Resuelvo:</a:t>
            </a:r>
          </a:p>
          <a:p>
            <a:pPr algn="just"/>
            <a:r>
              <a:rPr lang="es-MX" i="1" dirty="0"/>
              <a:t>1. </a:t>
            </a:r>
            <a:r>
              <a:rPr lang="es-MX" i="1" dirty="0" err="1"/>
              <a:t>Establécese</a:t>
            </a:r>
            <a:r>
              <a:rPr lang="es-MX" i="1" dirty="0"/>
              <a:t> los campos de información primaria del Inventario Público de Cobertura Nival de acuerdo a los siguientes campos: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B3987B42-DF2C-4983-BF50-97D6926641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932436"/>
              </p:ext>
            </p:extLst>
          </p:nvPr>
        </p:nvGraphicFramePr>
        <p:xfrm>
          <a:off x="2749844" y="2048337"/>
          <a:ext cx="6692305" cy="28334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31563">
                  <a:extLst>
                    <a:ext uri="{9D8B030D-6E8A-4147-A177-3AD203B41FA5}">
                      <a16:colId xmlns:a16="http://schemas.microsoft.com/office/drawing/2014/main" val="456182546"/>
                    </a:ext>
                  </a:extLst>
                </a:gridCol>
                <a:gridCol w="1255659">
                  <a:extLst>
                    <a:ext uri="{9D8B030D-6E8A-4147-A177-3AD203B41FA5}">
                      <a16:colId xmlns:a16="http://schemas.microsoft.com/office/drawing/2014/main" val="1949032472"/>
                    </a:ext>
                  </a:extLst>
                </a:gridCol>
                <a:gridCol w="3935576">
                  <a:extLst>
                    <a:ext uri="{9D8B030D-6E8A-4147-A177-3AD203B41FA5}">
                      <a16:colId xmlns:a16="http://schemas.microsoft.com/office/drawing/2014/main" val="649908572"/>
                    </a:ext>
                  </a:extLst>
                </a:gridCol>
                <a:gridCol w="1269507">
                  <a:extLst>
                    <a:ext uri="{9D8B030D-6E8A-4147-A177-3AD203B41FA5}">
                      <a16:colId xmlns:a16="http://schemas.microsoft.com/office/drawing/2014/main" val="4071516060"/>
                    </a:ext>
                  </a:extLst>
                </a:gridCol>
              </a:tblGrid>
              <a:tr h="2175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L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CAMPO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DESCRIPCIÓN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UNIDAD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2796836"/>
                  </a:ext>
                </a:extLst>
              </a:tr>
              <a:tr h="2742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1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SHAPE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Tipo de vector utilizado (polígono) con cobertura nival máxima para cada cuenca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Texto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09504650"/>
                  </a:ext>
                </a:extLst>
              </a:tr>
              <a:tr h="193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2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AREA_KM2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Área de la cuenca con cobertura nival máxima en el año de estudio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km</a:t>
                      </a:r>
                      <a:r>
                        <a:rPr lang="es-ES_tradnl" sz="900" baseline="30000">
                          <a:effectLst/>
                        </a:rPr>
                        <a:t>2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48996653"/>
                  </a:ext>
                </a:extLst>
              </a:tr>
              <a:tr h="193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3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MZON_GLAC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Macrozona glaciológica donde se sitúa la cuenca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Texto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94336343"/>
                  </a:ext>
                </a:extLst>
              </a:tr>
              <a:tr h="193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4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COTA_MAX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Cota máxima de la cobertura nival de la cuenca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m s.n.m.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55680497"/>
                  </a:ext>
                </a:extLst>
              </a:tr>
              <a:tr h="193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5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COTA_MIN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Cota mínima de la cobertura nival de la cuenca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m s.n.m.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31949589"/>
                  </a:ext>
                </a:extLst>
              </a:tr>
              <a:tr h="193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6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NOM_CUEN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Nombre de la cuenca del Banco Nacional de Aguas (BNA)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Texto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04934636"/>
                  </a:ext>
                </a:extLst>
              </a:tr>
              <a:tr h="2076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7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COD_CUEN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Código de la cuenca del Banco Nacional de Aguas (BNA) 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Número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8007267"/>
                  </a:ext>
                </a:extLst>
              </a:tr>
              <a:tr h="193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8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AREA_CUEN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Área de la cuenca del Banco Nacional de Aguas (BNA)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km</a:t>
                      </a:r>
                      <a:r>
                        <a:rPr lang="es-ES_tradnl" sz="900" baseline="30000">
                          <a:effectLst/>
                        </a:rPr>
                        <a:t>2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24383409"/>
                  </a:ext>
                </a:extLst>
              </a:tr>
              <a:tr h="193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9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PCN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Porcentaje de la cuenca cubierta por nieve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%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53774923"/>
                  </a:ext>
                </a:extLst>
              </a:tr>
              <a:tr h="193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10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FUENTE_DIG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Fuente digitalización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Texto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22376930"/>
                  </a:ext>
                </a:extLst>
              </a:tr>
              <a:tr h="193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11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FUENTE_FECHA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Fecha de la fuente utilizada para la digitalización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dd/mm/aaaa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48519131"/>
                  </a:ext>
                </a:extLst>
              </a:tr>
              <a:tr h="193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12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DATUM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Sistema de referencia geodésico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Texto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09393378"/>
                  </a:ext>
                </a:extLst>
              </a:tr>
              <a:tr h="193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13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HUSO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Zona UTM (Universal </a:t>
                      </a:r>
                      <a:r>
                        <a:rPr lang="es-ES_tradnl" sz="900" dirty="0" err="1">
                          <a:effectLst/>
                        </a:rPr>
                        <a:t>Transverse</a:t>
                      </a:r>
                      <a:r>
                        <a:rPr lang="es-ES_tradnl" sz="900" dirty="0">
                          <a:effectLst/>
                        </a:rPr>
                        <a:t> Mercator) en la que se sitúa la cuenca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Texto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64727037"/>
                  </a:ext>
                </a:extLst>
              </a:tr>
            </a:tbl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8F29E63A-6263-4C34-B704-3083B3CF3701}"/>
              </a:ext>
            </a:extLst>
          </p:cNvPr>
          <p:cNvSpPr txBox="1"/>
          <p:nvPr/>
        </p:nvSpPr>
        <p:spPr>
          <a:xfrm>
            <a:off x="838200" y="4959449"/>
            <a:ext cx="1051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Se agregó 1 campo adicional:</a:t>
            </a:r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258EDCC5-A220-4B85-8725-20F64375E6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249196"/>
              </p:ext>
            </p:extLst>
          </p:nvPr>
        </p:nvGraphicFramePr>
        <p:xfrm>
          <a:off x="2749845" y="5484155"/>
          <a:ext cx="6692305" cy="4995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52459">
                  <a:extLst>
                    <a:ext uri="{9D8B030D-6E8A-4147-A177-3AD203B41FA5}">
                      <a16:colId xmlns:a16="http://schemas.microsoft.com/office/drawing/2014/main" val="2611896858"/>
                    </a:ext>
                  </a:extLst>
                </a:gridCol>
                <a:gridCol w="1251598">
                  <a:extLst>
                    <a:ext uri="{9D8B030D-6E8A-4147-A177-3AD203B41FA5}">
                      <a16:colId xmlns:a16="http://schemas.microsoft.com/office/drawing/2014/main" val="712750626"/>
                    </a:ext>
                  </a:extLst>
                </a:gridCol>
                <a:gridCol w="3945373">
                  <a:extLst>
                    <a:ext uri="{9D8B030D-6E8A-4147-A177-3AD203B41FA5}">
                      <a16:colId xmlns:a16="http://schemas.microsoft.com/office/drawing/2014/main" val="2204210072"/>
                    </a:ext>
                  </a:extLst>
                </a:gridCol>
                <a:gridCol w="1242875">
                  <a:extLst>
                    <a:ext uri="{9D8B030D-6E8A-4147-A177-3AD203B41FA5}">
                      <a16:colId xmlns:a16="http://schemas.microsoft.com/office/drawing/2014/main" val="3775790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 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CAMPO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DESCRIPCIÓN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UNIDAD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99985148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14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COTA_PROM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>
                          <a:effectLst/>
                        </a:rPr>
                        <a:t>Cota promedio de la cobertura nival de la cuenca o línea de nieves</a:t>
                      </a:r>
                      <a:endParaRPr lang="es-CL" sz="12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900" dirty="0">
                          <a:effectLst/>
                        </a:rPr>
                        <a:t>m </a:t>
                      </a:r>
                      <a:r>
                        <a:rPr lang="es-ES_tradnl" sz="900" dirty="0" err="1">
                          <a:effectLst/>
                        </a:rPr>
                        <a:t>s.n.m</a:t>
                      </a:r>
                      <a:r>
                        <a:rPr lang="es-ES_tradnl" sz="900" dirty="0">
                          <a:effectLst/>
                        </a:rPr>
                        <a:t>.</a:t>
                      </a:r>
                      <a:endParaRPr lang="es-CL" sz="12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00163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4303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05B3AB-D9BA-43DF-A120-014E2311F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Metodología</a:t>
            </a:r>
            <a:endParaRPr lang="es-C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FB42688-496F-4140-9EE0-6B4C548E4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771" y="1844334"/>
            <a:ext cx="4698654" cy="202279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8B3FBEA-B414-4C13-A225-43171D53DA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84"/>
          <a:stretch/>
        </p:blipFill>
        <p:spPr>
          <a:xfrm>
            <a:off x="6055613" y="3297657"/>
            <a:ext cx="5143869" cy="269668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1065690-C2CB-48C4-8E8F-3AB4557140FF}"/>
              </a:ext>
            </a:extLst>
          </p:cNvPr>
          <p:cNvSpPr txBox="1"/>
          <p:nvPr/>
        </p:nvSpPr>
        <p:spPr>
          <a:xfrm>
            <a:off x="626617" y="1087710"/>
            <a:ext cx="2096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- Detección de nieve</a:t>
            </a:r>
            <a:endParaRPr lang="es-C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0A788CA4-923F-4D04-ADB8-9F18F3A7B4AB}"/>
                  </a:ext>
                </a:extLst>
              </p:cNvPr>
              <p:cNvSpPr txBox="1"/>
              <p:nvPr/>
            </p:nvSpPr>
            <p:spPr>
              <a:xfrm>
                <a:off x="1867930" y="4237681"/>
                <a:ext cx="2430537" cy="4083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400" b="0" i="1" smtClean="0">
                          <a:latin typeface="Cambria Math" panose="02040503050406030204" pitchFamily="18" charset="0"/>
                        </a:rPr>
                        <m:t>𝑁𝐷𝑆𝐼</m:t>
                      </m:r>
                      <m:r>
                        <a:rPr lang="es-CL" sz="14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L" sz="1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MX" sz="1400" i="1">
                              <a:latin typeface="Cambria Math" panose="02040503050406030204" pitchFamily="18" charset="0"/>
                            </a:rPr>
                            <m:t>𝐺𝑟𝑒𝑒𝑛</m:t>
                          </m:r>
                          <m:r>
                            <a:rPr lang="es-MX" sz="1400" i="1"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es-MX" sz="1400" i="1">
                              <a:latin typeface="Cambria Math" panose="02040503050406030204" pitchFamily="18" charset="0"/>
                            </a:rPr>
                            <m:t>𝑆𝑊𝐼𝑅</m:t>
                          </m:r>
                        </m:num>
                        <m:den>
                          <m:r>
                            <a:rPr lang="es-MX" sz="1400" i="1">
                              <a:latin typeface="Cambria Math" panose="02040503050406030204" pitchFamily="18" charset="0"/>
                            </a:rPr>
                            <m:t>𝐺𝑟𝑒𝑒𝑛</m:t>
                          </m:r>
                          <m:r>
                            <a:rPr lang="es-MX" sz="1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MX" sz="1400" i="1">
                              <a:latin typeface="Cambria Math" panose="02040503050406030204" pitchFamily="18" charset="0"/>
                            </a:rPr>
                            <m:t>𝑆𝑊𝐼𝑅</m:t>
                          </m:r>
                        </m:den>
                      </m:f>
                    </m:oMath>
                  </m:oMathPara>
                </a14:m>
                <a:endParaRPr lang="es-CL" sz="1400" dirty="0"/>
              </a:p>
            </p:txBody>
          </p:sp>
        </mc:Choice>
        <mc:Fallback xmlns="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0A788CA4-923F-4D04-ADB8-9F18F3A7B4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7930" y="4237681"/>
                <a:ext cx="2430537" cy="408317"/>
              </a:xfrm>
              <a:prstGeom prst="rect">
                <a:avLst/>
              </a:prstGeom>
              <a:blipFill>
                <a:blip r:embed="rId4"/>
                <a:stretch>
                  <a:fillRect b="-13433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adroTexto 7">
            <a:extLst>
              <a:ext uri="{FF2B5EF4-FFF2-40B4-BE49-F238E27FC236}">
                <a16:creationId xmlns:a16="http://schemas.microsoft.com/office/drawing/2014/main" id="{5266770B-9BF9-492C-A990-F31E9C931FB8}"/>
              </a:ext>
            </a:extLst>
          </p:cNvPr>
          <p:cNvSpPr txBox="1"/>
          <p:nvPr/>
        </p:nvSpPr>
        <p:spPr>
          <a:xfrm>
            <a:off x="835771" y="5149557"/>
            <a:ext cx="353693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/>
              <a:t>Donde:</a:t>
            </a:r>
          </a:p>
          <a:p>
            <a:r>
              <a:rPr lang="es-MX" sz="1400" dirty="0"/>
              <a:t>NDSI: Índice Diferencial Normalizado de Nieve</a:t>
            </a:r>
          </a:p>
          <a:p>
            <a:r>
              <a:rPr lang="es-MX" sz="1400" dirty="0"/>
              <a:t>Green: Verde</a:t>
            </a:r>
          </a:p>
          <a:p>
            <a:r>
              <a:rPr lang="es-MX" sz="1400" dirty="0"/>
              <a:t>SWIR: Infrarrojo de onda corta</a:t>
            </a:r>
            <a:endParaRPr lang="es-CL" sz="14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6E67BBF-E682-4EE5-A830-787F5850442A}"/>
              </a:ext>
            </a:extLst>
          </p:cNvPr>
          <p:cNvSpPr txBox="1"/>
          <p:nvPr/>
        </p:nvSpPr>
        <p:spPr>
          <a:xfrm>
            <a:off x="6055613" y="2989880"/>
            <a:ext cx="1658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/>
              <a:t>Umbral de NDSI&gt;0,4</a:t>
            </a:r>
            <a:endParaRPr lang="es-CL" sz="14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FEEF578F-0098-4F6A-89DE-75B052ED6C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9852" y="914684"/>
            <a:ext cx="3566469" cy="183505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09C32E6-7CCB-4BBE-84F0-6C8F309747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4296" y="687903"/>
            <a:ext cx="1439477" cy="71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402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5908"/>
          </a:xfrm>
        </p:spPr>
        <p:txBody>
          <a:bodyPr/>
          <a:lstStyle/>
          <a:p>
            <a:r>
              <a:rPr lang="es-MX" dirty="0"/>
              <a:t>Metodología</a:t>
            </a:r>
            <a:endParaRPr lang="es-CL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238FC68-18D0-4FFA-B3F3-FBC32E046978}"/>
              </a:ext>
            </a:extLst>
          </p:cNvPr>
          <p:cNvSpPr txBox="1"/>
          <p:nvPr/>
        </p:nvSpPr>
        <p:spPr>
          <a:xfrm>
            <a:off x="692458" y="1119395"/>
            <a:ext cx="11150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dirty="0"/>
              <a:t>La evaluación del área de cobertura nival se realizó dentro del último trimestre del año 2024 (entre los meses de julio y septiembre), con los datos disponibles al tercer trimestre de dicho año.</a:t>
            </a:r>
            <a:endParaRPr lang="es-CL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966B72EF-D2C3-45F0-90BE-D1CB1544C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14921" y="2085836"/>
            <a:ext cx="53054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39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29387BE8-A650-4846-8680-A051D1DFCE03}"/>
              </a:ext>
            </a:extLst>
          </p:cNvPr>
          <p:cNvSpPr txBox="1"/>
          <p:nvPr/>
        </p:nvSpPr>
        <p:spPr>
          <a:xfrm>
            <a:off x="838121" y="1128465"/>
            <a:ext cx="3704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/>
              <a:t>27,54 % del territorio nacional cubierto de nieve</a:t>
            </a:r>
            <a:endParaRPr lang="es-CL" sz="140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9DC1392-B005-45E5-BBF6-7C4038A56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Resultados</a:t>
            </a:r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6826C95-5B10-45C9-8F84-CF4DB66E41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904" y="0"/>
            <a:ext cx="4843896" cy="6857999"/>
          </a:xfrm>
          <a:prstGeom prst="rect">
            <a:avLst/>
          </a:prstGeom>
        </p:spPr>
      </p:pic>
      <p:pic>
        <p:nvPicPr>
          <p:cNvPr id="3" name="Vidéo sans titre ‐ Réalisée avec Clipchamp">
            <a:hlinkClick r:id="" action="ppaction://media"/>
            <a:extLst>
              <a:ext uri="{FF2B5EF4-FFF2-40B4-BE49-F238E27FC236}">
                <a16:creationId xmlns:a16="http://schemas.microsoft.com/office/drawing/2014/main" id="{58B34C53-E79C-413C-9699-C644CAC60BD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213" y="1128465"/>
            <a:ext cx="8179680" cy="460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2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DC1392-B005-45E5-BBF6-7C4038A56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2440"/>
          </a:xfrm>
        </p:spPr>
        <p:txBody>
          <a:bodyPr/>
          <a:lstStyle/>
          <a:p>
            <a:r>
              <a:rPr lang="es-MX" dirty="0"/>
              <a:t>Desafíos y oportunidades de mejora</a:t>
            </a:r>
            <a:br>
              <a:rPr lang="es-MX" dirty="0"/>
            </a:br>
            <a:endParaRPr lang="es-CL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25AD717-0CDF-4749-967C-EBB8C0FC2C26}"/>
              </a:ext>
            </a:extLst>
          </p:cNvPr>
          <p:cNvSpPr txBox="1"/>
          <p:nvPr/>
        </p:nvSpPr>
        <p:spPr>
          <a:xfrm>
            <a:off x="838200" y="1544715"/>
            <a:ext cx="561256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s-MX" dirty="0"/>
              <a:t>Cambio de cuencas BNA a DARH</a:t>
            </a:r>
          </a:p>
          <a:p>
            <a:pPr marL="285750" indent="-285750">
              <a:buFontTx/>
              <a:buChar char="-"/>
            </a:pPr>
            <a:endParaRPr lang="es-MX" dirty="0"/>
          </a:p>
          <a:p>
            <a:pPr marL="285750" indent="-285750">
              <a:buFontTx/>
              <a:buChar char="-"/>
            </a:pPr>
            <a:r>
              <a:rPr lang="es-MX" dirty="0"/>
              <a:t>Conceptualización del máximo nival de la temporada</a:t>
            </a:r>
          </a:p>
          <a:p>
            <a:endParaRPr lang="es-MX" dirty="0"/>
          </a:p>
          <a:p>
            <a:pPr marL="285750" indent="-285750">
              <a:buFontTx/>
              <a:buChar char="-"/>
            </a:pPr>
            <a:r>
              <a:rPr lang="es-MX" dirty="0"/>
              <a:t>Selección de cuencas solo con aporte nival significativo</a:t>
            </a:r>
          </a:p>
          <a:p>
            <a:pPr marL="285750" indent="-285750">
              <a:buFontTx/>
              <a:buChar char="-"/>
            </a:pPr>
            <a:endParaRPr lang="es-MX" dirty="0"/>
          </a:p>
          <a:p>
            <a:pPr marL="285750" indent="-285750">
              <a:buFontTx/>
              <a:buChar char="-"/>
            </a:pPr>
            <a:r>
              <a:rPr lang="es-MX" dirty="0"/>
              <a:t>Validación con mediciones de estaciones </a:t>
            </a:r>
            <a:r>
              <a:rPr lang="es-MX" dirty="0" err="1"/>
              <a:t>nivométricas</a:t>
            </a:r>
            <a:endParaRPr lang="es-MX" dirty="0"/>
          </a:p>
          <a:p>
            <a:pPr marL="285750" indent="-285750">
              <a:buFontTx/>
              <a:buChar char="-"/>
            </a:pPr>
            <a:endParaRPr lang="es-MX" dirty="0"/>
          </a:p>
          <a:p>
            <a:pPr marL="285750" indent="-285750">
              <a:buFontTx/>
              <a:buChar char="-"/>
            </a:pPr>
            <a:endParaRPr lang="es-MX" dirty="0"/>
          </a:p>
          <a:p>
            <a:pPr marL="285750" indent="-285750">
              <a:buFontTx/>
              <a:buChar char="-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3128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C8B8F9-5B3B-4FFF-B1F4-B4F0BF012F9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959517" y="970501"/>
            <a:ext cx="5634612" cy="55125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s-ES" sz="4400"/>
              <a:t>Gracias</a:t>
            </a:r>
            <a:endParaRPr lang="es-CL" sz="4400"/>
          </a:p>
        </p:txBody>
      </p:sp>
    </p:spTree>
    <p:extLst>
      <p:ext uri="{BB962C8B-B14F-4D97-AF65-F5344CB8AC3E}">
        <p14:creationId xmlns:p14="http://schemas.microsoft.com/office/powerpoint/2010/main" val="1111379395"/>
      </p:ext>
    </p:extLst>
  </p:cSld>
  <p:clrMapOvr>
    <a:masterClrMapping/>
  </p:clrMapOvr>
</p:sld>
</file>

<file path=ppt/theme/theme1.xml><?xml version="1.0" encoding="utf-8"?>
<a:theme xmlns:a="http://schemas.openxmlformats.org/drawingml/2006/main" name="Portad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 Got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 Hoj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 Pájar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 Machi">
  <a:themeElements>
    <a:clrScheme name="Personalizado 1">
      <a:dk1>
        <a:sysClr val="windowText" lastClr="000000"/>
      </a:dk1>
      <a:lt1>
        <a:sysClr val="window" lastClr="FFFFFF"/>
      </a:lt1>
      <a:dk2>
        <a:srgbClr val="EF4144"/>
      </a:dk2>
      <a:lt2>
        <a:srgbClr val="006CB7"/>
      </a:lt2>
      <a:accent1>
        <a:srgbClr val="006CB7"/>
      </a:accent1>
      <a:accent2>
        <a:srgbClr val="EF4144"/>
      </a:accent2>
      <a:accent3>
        <a:srgbClr val="595959"/>
      </a:accent3>
      <a:accent4>
        <a:srgbClr val="0587C5"/>
      </a:accent4>
      <a:accent5>
        <a:srgbClr val="F69496"/>
      </a:accent5>
      <a:accent6>
        <a:srgbClr val="898989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ACC9C6B0B50864DBA52294FAE0E7827" ma:contentTypeVersion="14" ma:contentTypeDescription="Crear nuevo documento." ma:contentTypeScope="" ma:versionID="f637d1b13f40427ceea40e2f211786f3">
  <xsd:schema xmlns:xsd="http://www.w3.org/2001/XMLSchema" xmlns:xs="http://www.w3.org/2001/XMLSchema" xmlns:p="http://schemas.microsoft.com/office/2006/metadata/properties" xmlns:ns3="ba99adf3-0364-47f6-a12e-edc15cdca203" xmlns:ns4="f347e12e-2155-45b6-8d51-1afe81bebf0d" targetNamespace="http://schemas.microsoft.com/office/2006/metadata/properties" ma:root="true" ma:fieldsID="9f0b9ab620b8930842c5cdee27728e84" ns3:_="" ns4:_="">
    <xsd:import namespace="ba99adf3-0364-47f6-a12e-edc15cdca203"/>
    <xsd:import namespace="f347e12e-2155-45b6-8d51-1afe81bebf0d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99adf3-0364-47f6-a12e-edc15cdca203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47e12e-2155-45b6-8d51-1afe81bebf0d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a99adf3-0364-47f6-a12e-edc15cdca203" xsi:nil="true"/>
  </documentManagement>
</p:properties>
</file>

<file path=customXml/itemProps1.xml><?xml version="1.0" encoding="utf-8"?>
<ds:datastoreItem xmlns:ds="http://schemas.openxmlformats.org/officeDocument/2006/customXml" ds:itemID="{E68F1D95-CABA-44F8-9A19-03559863F0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99adf3-0364-47f6-a12e-edc15cdca203"/>
    <ds:schemaRef ds:uri="f347e12e-2155-45b6-8d51-1afe81bebf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6E42A73-0EC5-41B1-ACBD-94EAA888AB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40246C8-DECC-47FD-A53C-E2A31C6E925B}">
  <ds:schemaRefs>
    <ds:schemaRef ds:uri="http://purl.org/dc/dcmitype/"/>
    <ds:schemaRef ds:uri="ba99adf3-0364-47f6-a12e-edc15cdca203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f347e12e-2155-45b6-8d51-1afe81bebf0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1766</TotalTime>
  <Words>756</Words>
  <Application>Microsoft Office PowerPoint</Application>
  <PresentationFormat>Panorámica</PresentationFormat>
  <Paragraphs>110</Paragraphs>
  <Slides>9</Slides>
  <Notes>2</Notes>
  <HiddenSlides>0</HiddenSlides>
  <MMClips>1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5</vt:i4>
      </vt:variant>
      <vt:variant>
        <vt:lpstr>Títulos de diapositiva</vt:lpstr>
      </vt:variant>
      <vt:variant>
        <vt:i4>9</vt:i4>
      </vt:variant>
    </vt:vector>
  </HeadingPairs>
  <TitlesOfParts>
    <vt:vector size="24" baseType="lpstr">
      <vt:lpstr>MS PGothic</vt:lpstr>
      <vt:lpstr>Arial</vt:lpstr>
      <vt:lpstr>Calibri</vt:lpstr>
      <vt:lpstr>Calibri Light</vt:lpstr>
      <vt:lpstr>Cambria Math</vt:lpstr>
      <vt:lpstr>Century Gothic</vt:lpstr>
      <vt:lpstr>gobCL</vt:lpstr>
      <vt:lpstr>Times New Roman</vt:lpstr>
      <vt:lpstr>Verdana</vt:lpstr>
      <vt:lpstr>Wingdings</vt:lpstr>
      <vt:lpstr>Portada</vt:lpstr>
      <vt:lpstr>1 Gota</vt:lpstr>
      <vt:lpstr>2 Hoja</vt:lpstr>
      <vt:lpstr>3 Pájaro</vt:lpstr>
      <vt:lpstr>4 Machi</vt:lpstr>
      <vt:lpstr>  DIRECCIÓN GENERAL DE AGUAS  </vt:lpstr>
      <vt:lpstr>Antecedentes</vt:lpstr>
      <vt:lpstr>Indicaciones DS N° 50</vt:lpstr>
      <vt:lpstr>Indicaciones RE N° 758</vt:lpstr>
      <vt:lpstr>Metodología</vt:lpstr>
      <vt:lpstr>Metodología</vt:lpstr>
      <vt:lpstr>Resultados</vt:lpstr>
      <vt:lpstr>Desafíos y oportunidades de mejora </vt:lpstr>
      <vt:lpstr>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Bone</dc:creator>
  <cp:lastModifiedBy>Tomas Perez Cuevas (DGA)</cp:lastModifiedBy>
  <cp:revision>30</cp:revision>
  <cp:lastPrinted>2022-04-28T16:26:11Z</cp:lastPrinted>
  <dcterms:created xsi:type="dcterms:W3CDTF">2020-07-30T20:27:01Z</dcterms:created>
  <dcterms:modified xsi:type="dcterms:W3CDTF">2025-05-15T19:58:16Z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0x0101002ACC9C6B0B50864DBA52294FAE0E7827</vt:lpwstr>
  </property>
</Properties>
</file>